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9"/>
  </p:notesMasterIdLst>
  <p:sldIdLst>
    <p:sldId id="256" r:id="rId2"/>
    <p:sldId id="258" r:id="rId3"/>
    <p:sldId id="283" r:id="rId4"/>
    <p:sldId id="281" r:id="rId5"/>
    <p:sldId id="272" r:id="rId6"/>
    <p:sldId id="282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92150" autoAdjust="0"/>
  </p:normalViewPr>
  <p:slideViewPr>
    <p:cSldViewPr>
      <p:cViewPr>
        <p:scale>
          <a:sx n="100" d="100"/>
          <a:sy n="100" d="100"/>
        </p:scale>
        <p:origin x="-194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6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абитуриентов, подавших документы 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2009 г. </c:v>
                </c:pt>
                <c:pt idx="1">
                  <c:v>2010 г. </c:v>
                </c:pt>
                <c:pt idx="2">
                  <c:v>2011 г. </c:v>
                </c:pt>
                <c:pt idx="3">
                  <c:v>2012 г. </c:v>
                </c:pt>
                <c:pt idx="4">
                  <c:v>2013 г. </c:v>
                </c:pt>
                <c:pt idx="5">
                  <c:v>2014 г. </c:v>
                </c:pt>
                <c:pt idx="6">
                  <c:v>2015 г.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261</c:v>
                </c:pt>
                <c:pt idx="1">
                  <c:v>357</c:v>
                </c:pt>
                <c:pt idx="2">
                  <c:v>442</c:v>
                </c:pt>
                <c:pt idx="3">
                  <c:v>860</c:v>
                </c:pt>
                <c:pt idx="4">
                  <c:v>818</c:v>
                </c:pt>
                <c:pt idx="5">
                  <c:v>1351</c:v>
                </c:pt>
                <c:pt idx="6">
                  <c:v>1182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принятых студентов-целевиков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2009 г. </c:v>
                </c:pt>
                <c:pt idx="1">
                  <c:v>2010 г. </c:v>
                </c:pt>
                <c:pt idx="2">
                  <c:v>2011 г. </c:v>
                </c:pt>
                <c:pt idx="3">
                  <c:v>2012 г. </c:v>
                </c:pt>
                <c:pt idx="4">
                  <c:v>2013 г. </c:v>
                </c:pt>
                <c:pt idx="5">
                  <c:v>2014 г. </c:v>
                </c:pt>
                <c:pt idx="6">
                  <c:v>2015 г.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235</c:v>
                </c:pt>
                <c:pt idx="1">
                  <c:v>305</c:v>
                </c:pt>
                <c:pt idx="2">
                  <c:v>392</c:v>
                </c:pt>
                <c:pt idx="3">
                  <c:v>671</c:v>
                </c:pt>
                <c:pt idx="4">
                  <c:v>627</c:v>
                </c:pt>
                <c:pt idx="5">
                  <c:v>820</c:v>
                </c:pt>
                <c:pt idx="6">
                  <c:v>1041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602048"/>
        <c:axId val="83607936"/>
      </c:barChart>
      <c:catAx>
        <c:axId val="83602048"/>
        <c:scaling>
          <c:orientation val="minMax"/>
        </c:scaling>
        <c:delete val="0"/>
        <c:axPos val="b"/>
        <c:majorTickMark val="out"/>
        <c:minorTickMark val="none"/>
        <c:tickLblPos val="nextTo"/>
        <c:crossAx val="83607936"/>
        <c:crosses val="autoZero"/>
        <c:auto val="1"/>
        <c:lblAlgn val="ctr"/>
        <c:lblOffset val="100"/>
        <c:noMultiLvlLbl val="0"/>
      </c:catAx>
      <c:valAx>
        <c:axId val="83607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602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CDB2B0-EDB2-4A90-AB42-EC9FF8D4097F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65410F6-ED7E-4DEF-8F18-65E7B9B2BE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076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1ACB9E-9BE0-4E3C-BABE-68723DA74517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992E4C-95C0-4D99-A51F-64C34F07CB14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DA85F-077F-41EA-BD94-1C384C40F2C5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B1F50B-5C23-4256-A646-22B57852BFF3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53D22D-5B21-4971-B674-9B49894C11E4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CECF5C-26AC-4E80-BB5A-95183B810A96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050249-04F6-4D7A-9469-85C42DE53B63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C3433-1325-47CE-9C02-157C70BA69CF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5B-C56B-489A-8D41-BB07F7FD6B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DC522-ECE1-400F-B689-81D2A87CCA9C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EC66-FDC7-4531-939E-AAD6F2A38D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DC522-ECE1-400F-B689-81D2A87CCA9C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EC66-FDC7-4531-939E-AAD6F2A38D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373616" cy="2016224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3624348" y="6381328"/>
            <a:ext cx="1892069" cy="3600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>
          <a:xfrm>
            <a:off x="3018268" y="4869160"/>
            <a:ext cx="3096343" cy="11519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8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BC5AF-5CC0-4009-B2B4-E131785E5120}" type="datetime1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9" name="Нижний колонтитул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3"/>
            <a:ext cx="7344816" cy="648072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472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46DB-D8E2-49A9-AD4F-8DF14846F827}" type="datetime1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115888"/>
            <a:ext cx="579437" cy="649287"/>
          </a:xfrm>
        </p:spPr>
        <p:txBody>
          <a:bodyPr/>
          <a:lstStyle>
            <a:lvl1pPr>
              <a:defRPr sz="1800"/>
            </a:lvl1pPr>
          </a:lstStyle>
          <a:p>
            <a:fld id="{3EB52D34-5B4D-4F9D-8AAF-DB5BD70AEC7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3"/>
            <a:ext cx="7344816" cy="648072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472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46DB-D8E2-49A9-AD4F-8DF14846F827}" type="datetime1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115888"/>
            <a:ext cx="579437" cy="649287"/>
          </a:xfrm>
        </p:spPr>
        <p:txBody>
          <a:bodyPr/>
          <a:lstStyle>
            <a:lvl1pPr>
              <a:defRPr sz="1800"/>
            </a:lvl1pPr>
          </a:lstStyle>
          <a:p>
            <a:fld id="{3EB52D34-5B4D-4F9D-8AAF-DB5BD70AEC7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3"/>
            <a:ext cx="7344816" cy="648072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472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46DB-D8E2-49A9-AD4F-8DF14846F827}" type="datetime1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115888"/>
            <a:ext cx="579437" cy="649287"/>
          </a:xfrm>
        </p:spPr>
        <p:txBody>
          <a:bodyPr/>
          <a:lstStyle>
            <a:lvl1pPr>
              <a:defRPr sz="1800"/>
            </a:lvl1pPr>
          </a:lstStyle>
          <a:p>
            <a:fld id="{3EB52D34-5B4D-4F9D-8AAF-DB5BD70AEC7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3"/>
            <a:ext cx="7344816" cy="648072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472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46DB-D8E2-49A9-AD4F-8DF14846F827}" type="datetime1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115888"/>
            <a:ext cx="579437" cy="649287"/>
          </a:xfrm>
        </p:spPr>
        <p:txBody>
          <a:bodyPr/>
          <a:lstStyle>
            <a:lvl1pPr>
              <a:defRPr sz="1800"/>
            </a:lvl1pPr>
          </a:lstStyle>
          <a:p>
            <a:fld id="{3EB52D34-5B4D-4F9D-8AAF-DB5BD70AEC7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3"/>
            <a:ext cx="7344816" cy="648072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472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46DB-D8E2-49A9-AD4F-8DF14846F827}" type="datetime1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115888"/>
            <a:ext cx="579437" cy="649287"/>
          </a:xfrm>
        </p:spPr>
        <p:txBody>
          <a:bodyPr/>
          <a:lstStyle>
            <a:lvl1pPr>
              <a:defRPr sz="1800"/>
            </a:lvl1pPr>
          </a:lstStyle>
          <a:p>
            <a:fld id="{3EB52D34-5B4D-4F9D-8AAF-DB5BD70AEC7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3"/>
            <a:ext cx="7344816" cy="648072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472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46DB-D8E2-49A9-AD4F-8DF14846F827}" type="datetime1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115888"/>
            <a:ext cx="579437" cy="649287"/>
          </a:xfrm>
        </p:spPr>
        <p:txBody>
          <a:bodyPr/>
          <a:lstStyle>
            <a:lvl1pPr>
              <a:defRPr sz="1800"/>
            </a:lvl1pPr>
          </a:lstStyle>
          <a:p>
            <a:fld id="{3EB52D34-5B4D-4F9D-8AAF-DB5BD70AEC7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DC522-ECE1-400F-B689-81D2A87CCA9C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EC66-FDC7-4531-939E-AAD6F2A38D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DC522-ECE1-400F-B689-81D2A87CCA9C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EC66-FDC7-4531-939E-AAD6F2A38D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DC522-ECE1-400F-B689-81D2A87CCA9C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EC66-FDC7-4531-939E-AAD6F2A38D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DC522-ECE1-400F-B689-81D2A87CCA9C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EC66-FDC7-4531-939E-AAD6F2A38D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DC522-ECE1-400F-B689-81D2A87CCA9C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EC66-FDC7-4531-939E-AAD6F2A38D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DC522-ECE1-400F-B689-81D2A87CCA9C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EC66-FDC7-4531-939E-AAD6F2A38D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DC522-ECE1-400F-B689-81D2A87CCA9C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EC66-FDC7-4531-939E-AAD6F2A38D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DC522-ECE1-400F-B689-81D2A87CCA9C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EC66-FDC7-4531-939E-AAD6F2A38D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8DC522-ECE1-400F-B689-81D2A87CCA9C}" type="datetime1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0EC66-FDC7-4531-939E-AAD6F2A38D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84" r:id="rId15"/>
    <p:sldLayoutId id="2147483785" r:id="rId16"/>
    <p:sldLayoutId id="2147483786" r:id="rId17"/>
    <p:sldLayoutId id="2147483787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dp-target@bmstu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cendop.bmst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373616" cy="2016224"/>
          </a:xfrm>
        </p:spPr>
        <p:txBody>
          <a:bodyPr/>
          <a:lstStyle/>
          <a:p>
            <a:pPr eaLnBrk="1" hangingPunct="1"/>
            <a:r>
              <a:rPr lang="ru-RU" altLang="ru-RU" sz="4800" dirty="0" smtClean="0">
                <a:latin typeface="Century Gothic" pitchFamily="34" charset="0"/>
                <a:cs typeface="Times New Roman" pitchFamily="18" charset="0"/>
              </a:rPr>
              <a:t>Целевой набор </a:t>
            </a:r>
            <a:br>
              <a:rPr lang="ru-RU" altLang="ru-RU" sz="4800" dirty="0" smtClean="0">
                <a:latin typeface="Century Gothic" pitchFamily="34" charset="0"/>
                <a:cs typeface="Times New Roman" pitchFamily="18" charset="0"/>
              </a:rPr>
            </a:br>
            <a:r>
              <a:rPr lang="ru-RU" altLang="ru-RU" sz="4800" dirty="0" smtClean="0">
                <a:latin typeface="Century Gothic" pitchFamily="34" charset="0"/>
                <a:cs typeface="Times New Roman" pitchFamily="18" charset="0"/>
              </a:rPr>
              <a:t>в МГТУ им. Н.Э.Баумана </a:t>
            </a:r>
            <a:br>
              <a:rPr lang="ru-RU" altLang="ru-RU" sz="4800" dirty="0" smtClean="0">
                <a:latin typeface="Century Gothic" pitchFamily="34" charset="0"/>
                <a:cs typeface="Times New Roman" pitchFamily="18" charset="0"/>
              </a:rPr>
            </a:br>
            <a:r>
              <a:rPr lang="ru-RU" altLang="ru-RU" sz="4800" dirty="0" smtClean="0">
                <a:latin typeface="Century Gothic" pitchFamily="34" charset="0"/>
                <a:cs typeface="Times New Roman" pitchFamily="18" charset="0"/>
              </a:rPr>
              <a:t>в 2016 году</a:t>
            </a:r>
            <a:endParaRPr lang="en-US" altLang="ru-RU" sz="4800" dirty="0" smtClean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47" name="Текст 5"/>
          <p:cNvSpPr>
            <a:spLocks noGrp="1"/>
          </p:cNvSpPr>
          <p:nvPr>
            <p:ph type="body" sz="quarter" idx="13"/>
          </p:nvPr>
        </p:nvSpPr>
        <p:spPr bwMode="auto">
          <a:xfrm>
            <a:off x="3643313" y="5357813"/>
            <a:ext cx="5072062" cy="6429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ru-RU" altLang="ru-RU" sz="2000" dirty="0" smtClean="0">
                <a:cs typeface="Times New Roman" pitchFamily="18" charset="0"/>
              </a:rPr>
              <a:t>Директор Центра </a:t>
            </a:r>
            <a:r>
              <a:rPr lang="ru-RU" altLang="ru-RU" sz="2000" dirty="0" err="1" smtClean="0">
                <a:cs typeface="Times New Roman" pitchFamily="18" charset="0"/>
              </a:rPr>
              <a:t>довузовской</a:t>
            </a:r>
            <a:r>
              <a:rPr lang="ru-RU" altLang="ru-RU" sz="2000" dirty="0" smtClean="0">
                <a:cs typeface="Times New Roman" pitchFamily="18" charset="0"/>
              </a:rPr>
              <a:t> подготовки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2000" dirty="0" smtClean="0">
                <a:cs typeface="Times New Roman" pitchFamily="18" charset="0"/>
              </a:rPr>
              <a:t>МГТУ им. Н.Э.Баумана  А.В.Сергеев</a:t>
            </a:r>
            <a:endParaRPr lang="en-US" altLang="ru-RU" sz="2000" dirty="0" smtClean="0">
              <a:cs typeface="Times New Roman" pitchFamily="18" charset="0"/>
            </a:endParaRPr>
          </a:p>
        </p:txBody>
      </p:sp>
      <p:sp>
        <p:nvSpPr>
          <p:cNvPr id="4" name="Текст 5"/>
          <p:cNvSpPr txBox="1">
            <a:spLocks/>
          </p:cNvSpPr>
          <p:nvPr/>
        </p:nvSpPr>
        <p:spPr bwMode="auto">
          <a:xfrm>
            <a:off x="179388" y="6308725"/>
            <a:ext cx="2305050" cy="419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defRPr/>
            </a:pPr>
            <a:r>
              <a:rPr lang="ru-RU" altLang="ru-RU" sz="2000" dirty="0">
                <a:latin typeface="+mn-lt"/>
                <a:cs typeface="Times New Roman" pitchFamily="18" charset="0"/>
              </a:rPr>
              <a:t>15.10.2015</a:t>
            </a:r>
            <a:endParaRPr lang="en-US" altLang="ru-RU" sz="20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4015" cy="6477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3200" dirty="0" smtClean="0">
                <a:solidFill>
                  <a:srgbClr val="FF0000"/>
                </a:solidFill>
              </a:rPr>
              <a:t>Целевой приём в МГТУ им. Н. Э. Баумана </a:t>
            </a:r>
            <a:br>
              <a:rPr lang="ru-RU" altLang="ru-RU" sz="3200" dirty="0" smtClean="0">
                <a:solidFill>
                  <a:srgbClr val="FF0000"/>
                </a:solidFill>
              </a:rPr>
            </a:br>
            <a:r>
              <a:rPr lang="ru-RU" altLang="ru-RU" sz="3200" dirty="0" smtClean="0">
                <a:solidFill>
                  <a:srgbClr val="FF0000"/>
                </a:solidFill>
              </a:rPr>
              <a:t>в 2009 - 2015 гг.</a:t>
            </a: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502BEB-BB33-4E5C-A123-BCDA74F04637}" type="slidenum">
              <a:rPr lang="ru-RU" altLang="ru-RU"/>
              <a:pPr/>
              <a:t>2</a:t>
            </a:fld>
            <a:endParaRPr lang="ru-RU" alt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071546"/>
          <a:ext cx="8286808" cy="2766597"/>
        </p:xfrm>
        <a:graphic>
          <a:graphicData uri="http://schemas.openxmlformats.org/drawingml/2006/table">
            <a:tbl>
              <a:tblPr/>
              <a:tblGrid>
                <a:gridCol w="2538628"/>
                <a:gridCol w="2665560"/>
                <a:gridCol w="3082620"/>
              </a:tblGrid>
              <a:tr h="857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Год поступления</a:t>
                      </a:r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ru-RU" sz="16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Число абитуриентов, подавших документы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Число принятых студентов-целевиков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 г.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 г.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 г.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 г.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 г.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 г.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 г.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28596" y="3857628"/>
          <a:ext cx="82868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50"/>
            <a:ext cx="8643998" cy="6477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 smtClean="0">
                <a:solidFill>
                  <a:srgbClr val="FF0000"/>
                </a:solidFill>
              </a:rPr>
              <a:t>Целевой приём в МГТУ им. Н. Э. Баумана в 2015 г.</a:t>
            </a: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ADF1A4-FDFD-4FB7-8239-34864B7D6F32}" type="slidenum">
              <a:rPr lang="ru-RU" altLang="ru-RU"/>
              <a:pPr/>
              <a:t>3</a:t>
            </a:fld>
            <a:endParaRPr lang="ru-RU" altLang="ru-RU"/>
          </a:p>
        </p:txBody>
      </p:sp>
      <p:graphicFrame>
        <p:nvGraphicFramePr>
          <p:cNvPr id="5" name="Диаграмма 1"/>
          <p:cNvGraphicFramePr>
            <a:graphicFrameLocks/>
          </p:cNvGraphicFramePr>
          <p:nvPr/>
        </p:nvGraphicFramePr>
        <p:xfrm>
          <a:off x="128588" y="1217613"/>
          <a:ext cx="8670925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8669263" imgH="4925995" progId="Excel.Chart.8">
                  <p:embed/>
                </p:oleObj>
              </mc:Choice>
              <mc:Fallback>
                <p:oleObj r:id="rId4" imgW="8669263" imgH="492599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217613"/>
                        <a:ext cx="8670925" cy="492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 descr="http://cendop.bmstu.ru/userfiles/pics/minpromtor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25538"/>
            <a:ext cx="1428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ttp://cendop.bmstu.ru/userfiles/pics/rosatom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38" y="5053013"/>
            <a:ext cx="914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http://cendop.bmstu.ru/userfiles/pics/roskosmo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13" y="3500438"/>
            <a:ext cx="914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647700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altLang="ru-RU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Вопросы целевого набора и обучения </a:t>
            </a:r>
            <a:br>
              <a:rPr lang="ru-RU" altLang="ru-RU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в МГТУ им. Н. Э. Баумана:</a:t>
            </a:r>
          </a:p>
        </p:txBody>
      </p:sp>
      <p:sp>
        <p:nvSpPr>
          <p:cNvPr id="24579" name="Номер слайда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165A74-3565-4956-B9ED-5126168FE98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07950" y="1052513"/>
            <a:ext cx="8856663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altLang="ru-RU" dirty="0">
                <a:latin typeface="Century Gothic" panose="020B0502020202020204" pitchFamily="34" charset="0"/>
                <a:cs typeface="Times New Roman" pitchFamily="18" charset="0"/>
              </a:rPr>
              <a:t>Малое количество мест в общежитиях.</a:t>
            </a:r>
          </a:p>
          <a:p>
            <a:pPr algn="just" eaLnBrk="1" hangingPunct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altLang="ru-RU" dirty="0">
                <a:latin typeface="Century Gothic" panose="020B0502020202020204" pitchFamily="34" charset="0"/>
                <a:cs typeface="Times New Roman" pitchFamily="18" charset="0"/>
              </a:rPr>
              <a:t>Более слабый уровень целевых абитуриентов в магистратуре</a:t>
            </a:r>
            <a:r>
              <a:rPr lang="en-US" altLang="ru-RU" dirty="0"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ru-RU" altLang="ru-RU" dirty="0">
                <a:latin typeface="Century Gothic" panose="020B0502020202020204" pitchFamily="34" charset="0"/>
                <a:cs typeface="Times New Roman" pitchFamily="18" charset="0"/>
              </a:rPr>
              <a:t>по сравнению с общим конкурсом.</a:t>
            </a:r>
          </a:p>
          <a:p>
            <a:pPr algn="just" eaLnBrk="1" hangingPunct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altLang="ru-RU" dirty="0">
                <a:latin typeface="Century Gothic" panose="020B0502020202020204" pitchFamily="34" charset="0"/>
                <a:cs typeface="Times New Roman" pitchFamily="18" charset="0"/>
              </a:rPr>
              <a:t>Доступность информации по предложениям организаций в поиске абитуриентов для заключения договора о целевом обучении.</a:t>
            </a:r>
          </a:p>
          <a:p>
            <a:pPr algn="just" eaLnBrk="1" hangingPunct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altLang="ru-RU" dirty="0">
                <a:latin typeface="Century Gothic" panose="020B0502020202020204" pitchFamily="34" charset="0"/>
                <a:cs typeface="Times New Roman" pitchFamily="18" charset="0"/>
              </a:rPr>
              <a:t>Выплаты стипендий организацией своим студентам-</a:t>
            </a:r>
            <a:r>
              <a:rPr lang="ru-RU" altLang="ru-RU" dirty="0" err="1">
                <a:latin typeface="Century Gothic" panose="020B0502020202020204" pitchFamily="34" charset="0"/>
                <a:cs typeface="Times New Roman" pitchFamily="18" charset="0"/>
              </a:rPr>
              <a:t>целевикам</a:t>
            </a:r>
            <a:r>
              <a:rPr lang="ru-RU" altLang="ru-RU" dirty="0">
                <a:latin typeface="Century Gothic" panose="020B0502020202020204" pitchFamily="34" charset="0"/>
                <a:cs typeface="Times New Roman" pitchFamily="18" charset="0"/>
              </a:rPr>
              <a:t> через МГТУ им. Н.Э. Баумана.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950" y="4053334"/>
            <a:ext cx="4608513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lnSpc>
                <a:spcPct val="150000"/>
              </a:lnSpc>
              <a:buFont typeface="+mj-lt"/>
              <a:buAutoNum type="arabicPeriod" startAt="5"/>
              <a:defRPr/>
            </a:pPr>
            <a:r>
              <a:rPr lang="ru-RU" dirty="0">
                <a:latin typeface="Century Gothic" panose="020B0502020202020204" pitchFamily="34" charset="0"/>
                <a:cs typeface="Times New Roman" pitchFamily="18" charset="0"/>
              </a:rPr>
              <a:t>Заключение </a:t>
            </a:r>
            <a:r>
              <a:rPr lang="ru-RU" dirty="0">
                <a:latin typeface="Century Gothic" panose="020B0502020202020204" pitchFamily="34" charset="0"/>
                <a:cs typeface="Times New Roman" pitchFamily="18" charset="0"/>
              </a:rPr>
              <a:t>договоров со студентами поступлением до 2013 г. включительно.</a:t>
            </a:r>
          </a:p>
          <a:p>
            <a:pPr marL="342900" indent="-342900" algn="just" eaLnBrk="1" hangingPunct="1">
              <a:lnSpc>
                <a:spcPct val="150000"/>
              </a:lnSpc>
              <a:buFont typeface="+mj-lt"/>
              <a:buAutoNum type="arabicPeriod" startAt="5"/>
              <a:defRPr/>
            </a:pPr>
            <a:r>
              <a:rPr lang="ru-RU" dirty="0">
                <a:latin typeface="Century Gothic" panose="020B0502020202020204" pitchFamily="34" charset="0"/>
                <a:cs typeface="Times New Roman" pitchFamily="18" charset="0"/>
              </a:rPr>
              <a:t>Проведение дней открытых дверей.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8" name="Picture 5" descr="D:\Совещание 15.10.15\Презентации\Абитуриен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943350"/>
            <a:ext cx="4067175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75"/>
            <a:ext cx="8501122" cy="857250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altLang="ru-RU" sz="2800" b="1" dirty="0" smtClean="0">
                <a:solidFill>
                  <a:srgbClr val="FF0000"/>
                </a:solidFill>
                <a:latin typeface="Century Gothic" pitchFamily="34" charset="0"/>
                <a:cs typeface="Times New Roman" panose="02020603050405020304" pitchFamily="18" charset="0"/>
              </a:rPr>
              <a:t>Предлагаемые направления дальнейшего развития целевого обучения</a:t>
            </a:r>
            <a:r>
              <a:rPr lang="ru-RU" altLang="ru-RU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6627" name="Номер слайда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2E5407-C903-4A3B-90A9-2B6A0FD2DE0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6628" name="Прямоугольник 4"/>
          <p:cNvSpPr>
            <a:spLocks noChangeArrowheads="1"/>
          </p:cNvSpPr>
          <p:nvPr/>
        </p:nvSpPr>
        <p:spPr bwMode="auto">
          <a:xfrm>
            <a:off x="358775" y="1285860"/>
            <a:ext cx="842806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1" hangingPunct="1">
              <a:buFont typeface="Times New Roman" pitchFamily="18" charset="0"/>
              <a:buAutoNum type="arabicPeriod"/>
            </a:pPr>
            <a:r>
              <a:rPr lang="ru-RU" altLang="ru-RU" sz="2000" dirty="0">
                <a:latin typeface="Century Gothic" pitchFamily="34" charset="0"/>
                <a:cs typeface="Times New Roman" pitchFamily="18" charset="0"/>
              </a:rPr>
              <a:t>Развитие системы профориентации и предварительного отбора абитуриентов.</a:t>
            </a:r>
          </a:p>
          <a:p>
            <a:pPr marL="342900" indent="-342900" algn="just" eaLnBrk="1" hangingPunct="1">
              <a:buFont typeface="Times New Roman" pitchFamily="18" charset="0"/>
              <a:buAutoNum type="arabicPeriod"/>
            </a:pPr>
            <a:r>
              <a:rPr lang="ru-RU" altLang="ru-RU" sz="2000" dirty="0">
                <a:latin typeface="Century Gothic" pitchFamily="34" charset="0"/>
                <a:cs typeface="Times New Roman" pitchFamily="18" charset="0"/>
              </a:rPr>
              <a:t>Развитие собственных сайтов организаций.</a:t>
            </a:r>
          </a:p>
          <a:p>
            <a:pPr marL="342900" indent="-342900" algn="just" eaLnBrk="1" hangingPunct="1">
              <a:buFont typeface="Times New Roman" pitchFamily="18" charset="0"/>
              <a:buAutoNum type="arabicPeriod"/>
            </a:pPr>
            <a:r>
              <a:rPr lang="ru-RU" altLang="ru-RU" sz="2000" dirty="0">
                <a:latin typeface="Century Gothic" pitchFamily="34" charset="0"/>
                <a:cs typeface="Times New Roman" pitchFamily="18" charset="0"/>
              </a:rPr>
              <a:t>Повышение уровня подготовки целевых студентов посредством проведения для них дополнительных образовательных программ (например, участие в государственной программе подготовки кадров «Новые кадры ОПК»).</a:t>
            </a:r>
          </a:p>
        </p:txBody>
      </p:sp>
      <p:sp>
        <p:nvSpPr>
          <p:cNvPr id="26629" name="Заголовок 1"/>
          <p:cNvSpPr txBox="1">
            <a:spLocks/>
          </p:cNvSpPr>
          <p:nvPr/>
        </p:nvSpPr>
        <p:spPr bwMode="auto">
          <a:xfrm>
            <a:off x="1000100" y="3643314"/>
            <a:ext cx="7100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dirty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Программа «Новые кадры ОПК» - 2014 г.</a:t>
            </a:r>
            <a:endParaRPr lang="ru-RU" altLang="ru-RU" sz="2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6630" name="Прямоугольник 1"/>
          <p:cNvSpPr>
            <a:spLocks noChangeArrowheads="1"/>
          </p:cNvSpPr>
          <p:nvPr/>
        </p:nvSpPr>
        <p:spPr bwMode="auto">
          <a:xfrm>
            <a:off x="0" y="4357694"/>
            <a:ext cx="89281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000" dirty="0">
                <a:latin typeface="Century Gothic" pitchFamily="34" charset="0"/>
                <a:cs typeface="Times New Roman" pitchFamily="18" charset="0"/>
              </a:rPr>
              <a:t>В 2015 году 122 целевых студента успешно закончили освоение дополнительных модулей по одногодичным программам. Также 303 студента, прошли промежуточную аттестацию и продолжают обучение по двухгодичным программам осенью 2015 г. При этом многие студенты, прошедшие обучение в рамках реализации программы «Новые кадры ОПК», проявили интерес к читаемым курсам, дополнительным практикумам.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/>
          </p:nvPr>
        </p:nvSpPr>
        <p:spPr>
          <a:xfrm>
            <a:off x="572137" y="487363"/>
            <a:ext cx="8286808" cy="6477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Программа «Новые кадры ОПК» - 2015 г.</a:t>
            </a:r>
            <a:endParaRPr lang="ru-RU" altLang="ru-RU" sz="2800" b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8675" name="Номер слайда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BA2FCB-A51A-45F2-8113-1E545C11858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7287" y="1135063"/>
            <a:ext cx="8785225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ru-RU" sz="1600" b="1" dirty="0">
                <a:latin typeface="Century Gothic" panose="020B0502020202020204" pitchFamily="34" charset="0"/>
              </a:rPr>
              <a:t>             25 сентября 2015 г. </a:t>
            </a:r>
            <a:r>
              <a:rPr lang="ru-RU" sz="1600" dirty="0">
                <a:latin typeface="Century Gothic" panose="020B0502020202020204" pitchFamily="34" charset="0"/>
              </a:rPr>
              <a:t>подведены итоги открытого публичного конкурса </a:t>
            </a:r>
            <a:r>
              <a:rPr lang="ru-RU" sz="1600" dirty="0" err="1">
                <a:latin typeface="Century Gothic" panose="020B0502020202020204" pitchFamily="34" charset="0"/>
              </a:rPr>
              <a:t>Минобрнауки</a:t>
            </a:r>
            <a:r>
              <a:rPr lang="ru-RU" sz="1600" dirty="0">
                <a:latin typeface="Century Gothic" panose="020B0502020202020204" pitchFamily="34" charset="0"/>
              </a:rPr>
              <a:t> России на предоставление российским вузам поддержки программ развития системы подготовки кадров для оборонно-промышленного комплекса, проводимого второй год подряд и нацеленного на повышение качества образовательных программ и повышения кадрового потенциала в сфере ОПК</a:t>
            </a:r>
            <a:r>
              <a:rPr lang="ru-RU" sz="1600" dirty="0">
                <a:latin typeface="Century Gothic" panose="020B0502020202020204" pitchFamily="34" charset="0"/>
              </a:rPr>
              <a:t>.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3363913"/>
            <a:ext cx="3960813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ru-RU" sz="1600" dirty="0">
                <a:latin typeface="Century Gothic" panose="020B0502020202020204" pitchFamily="34" charset="0"/>
              </a:rPr>
              <a:t>                            Лучшими </a:t>
            </a:r>
            <a:r>
              <a:rPr lang="ru-RU" sz="1600" dirty="0">
                <a:latin typeface="Century Gothic" panose="020B0502020202020204" pitchFamily="34" charset="0"/>
              </a:rPr>
              <a:t>среди образовательных программ были признаны </a:t>
            </a:r>
            <a:r>
              <a:rPr lang="ru-RU" sz="1600" b="1" dirty="0">
                <a:latin typeface="Century Gothic" panose="020B0502020202020204" pitchFamily="34" charset="0"/>
              </a:rPr>
              <a:t>400 проектов из 74 вузов</a:t>
            </a:r>
            <a:r>
              <a:rPr lang="ru-RU" sz="1600" dirty="0">
                <a:latin typeface="Century Gothic" panose="020B0502020202020204" pitchFamily="34" charset="0"/>
              </a:rPr>
              <a:t>. Отобранные в рамках конкурса проекты позволят обучить </a:t>
            </a:r>
            <a:r>
              <a:rPr lang="ru-RU" sz="1600" b="1" i="1" dirty="0">
                <a:latin typeface="Century Gothic" panose="020B0502020202020204" pitchFamily="34" charset="0"/>
              </a:rPr>
              <a:t>2900</a:t>
            </a:r>
            <a:r>
              <a:rPr lang="ru-RU" sz="1600" dirty="0">
                <a:latin typeface="Century Gothic" panose="020B0502020202020204" pitchFamily="34" charset="0"/>
              </a:rPr>
              <a:t> студентов-старшекурсников. Из них в МГТУ им. Н.Э. Баумана обучается </a:t>
            </a:r>
            <a:r>
              <a:rPr lang="ru-RU" sz="1600" b="1" i="1" dirty="0">
                <a:latin typeface="Century Gothic" panose="020B0502020202020204" pitchFamily="34" charset="0"/>
              </a:rPr>
              <a:t>215</a:t>
            </a:r>
            <a:r>
              <a:rPr lang="ru-RU" sz="1600" dirty="0">
                <a:latin typeface="Century Gothic" panose="020B0502020202020204" pitchFamily="34" charset="0"/>
              </a:rPr>
              <a:t> человек. </a:t>
            </a:r>
          </a:p>
        </p:txBody>
      </p:sp>
      <p:pic>
        <p:nvPicPr>
          <p:cNvPr id="8" name="Picture 5" descr="D:\Совещание 15.10.15\Презентации\Ливанов-Александр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357563"/>
            <a:ext cx="4552950" cy="303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Содержимое 2"/>
          <p:cNvSpPr>
            <a:spLocks noGrp="1"/>
          </p:cNvSpPr>
          <p:nvPr>
            <p:ph idx="1"/>
          </p:nvPr>
        </p:nvSpPr>
        <p:spPr bwMode="auto">
          <a:xfrm>
            <a:off x="107950" y="476250"/>
            <a:ext cx="8928100" cy="583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Центр </a:t>
            </a:r>
            <a:r>
              <a:rPr lang="ru-RU" altLang="ru-RU" sz="3200" b="1" dirty="0" err="1" smtClean="0">
                <a:solidFill>
                  <a:srgbClr val="FF0000"/>
                </a:solidFill>
                <a:cs typeface="Times New Roman" pitchFamily="18" charset="0"/>
              </a:rPr>
              <a:t>довузовской</a:t>
            </a:r>
            <a:r>
              <a:rPr lang="ru-RU" alt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подготовки </a:t>
            </a:r>
          </a:p>
          <a:p>
            <a:pPr algn="ctr"/>
            <a:r>
              <a:rPr lang="ru-RU" alt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МГТУ им. Н. Э. Баумана</a:t>
            </a:r>
          </a:p>
          <a:p>
            <a:pPr algn="ctr">
              <a:lnSpc>
                <a:spcPct val="150000"/>
              </a:lnSpc>
            </a:pPr>
            <a:r>
              <a:rPr lang="ru-RU" altLang="ru-RU" sz="2400" dirty="0" smtClean="0">
                <a:cs typeface="Times New Roman" pitchFamily="18" charset="0"/>
              </a:rPr>
              <a:t>Главный учебный корпус,  </a:t>
            </a:r>
            <a:r>
              <a:rPr lang="ru-RU" altLang="ru-RU" sz="2400" dirty="0" err="1" smtClean="0">
                <a:cs typeface="Times New Roman" pitchFamily="18" charset="0"/>
              </a:rPr>
              <a:t>ауд</a:t>
            </a:r>
            <a:r>
              <a:rPr lang="en-US" altLang="ru-RU" sz="2400" dirty="0" smtClean="0">
                <a:cs typeface="Times New Roman" pitchFamily="18" charset="0"/>
              </a:rPr>
              <a:t>.</a:t>
            </a:r>
            <a:r>
              <a:rPr lang="ru-RU" altLang="ru-RU" sz="2400" dirty="0" smtClean="0">
                <a:cs typeface="Times New Roman" pitchFamily="18" charset="0"/>
              </a:rPr>
              <a:t> 357.</a:t>
            </a:r>
          </a:p>
          <a:p>
            <a:pPr algn="ctr">
              <a:lnSpc>
                <a:spcPct val="150000"/>
              </a:lnSpc>
            </a:pPr>
            <a:r>
              <a:rPr lang="ru-RU" altLang="ru-RU" sz="2400" dirty="0" smtClean="0">
                <a:cs typeface="Times New Roman" pitchFamily="18" charset="0"/>
              </a:rPr>
              <a:t>Телефоны: (499) 263-68-12, (499) 263-61-39,</a:t>
            </a:r>
          </a:p>
          <a:p>
            <a:pPr algn="ctr">
              <a:lnSpc>
                <a:spcPct val="150000"/>
              </a:lnSpc>
            </a:pPr>
            <a:r>
              <a:rPr lang="ru-RU" altLang="ru-RU" sz="2400" dirty="0" smtClean="0">
                <a:cs typeface="Times New Roman" pitchFamily="18" charset="0"/>
              </a:rPr>
              <a:t> Факс: (499) 263-58-12</a:t>
            </a:r>
          </a:p>
          <a:p>
            <a:pPr algn="ctr">
              <a:lnSpc>
                <a:spcPct val="150000"/>
              </a:lnSpc>
            </a:pPr>
            <a:r>
              <a:rPr lang="ru-RU" altLang="ru-RU" sz="2400" dirty="0" smtClean="0">
                <a:cs typeface="Times New Roman" pitchFamily="18" charset="0"/>
              </a:rPr>
              <a:t>Электронная почта: </a:t>
            </a:r>
            <a:r>
              <a:rPr lang="en-US" altLang="ru-RU" sz="2400" dirty="0" smtClean="0">
                <a:cs typeface="Times New Roman" pitchFamily="18" charset="0"/>
                <a:hlinkClick r:id="rId3"/>
              </a:rPr>
              <a:t>cdp-target@bmstu.ru</a:t>
            </a:r>
            <a:r>
              <a:rPr lang="ru-RU" altLang="ru-RU" sz="2400" dirty="0" smtClean="0">
                <a:cs typeface="Times New Roman" pitchFamily="18" charset="0"/>
              </a:rPr>
              <a:t> , </a:t>
            </a:r>
          </a:p>
          <a:p>
            <a:pPr algn="ctr">
              <a:lnSpc>
                <a:spcPct val="150000"/>
              </a:lnSpc>
            </a:pPr>
            <a:r>
              <a:rPr lang="ru-RU" altLang="ru-RU" sz="2400" dirty="0" err="1" smtClean="0">
                <a:cs typeface="Times New Roman" pitchFamily="18" charset="0"/>
              </a:rPr>
              <a:t>Веб-сайт</a:t>
            </a:r>
            <a:r>
              <a:rPr lang="ru-RU" altLang="ru-RU" sz="2400" dirty="0" smtClean="0">
                <a:cs typeface="Times New Roman" pitchFamily="18" charset="0"/>
              </a:rPr>
              <a:t>:</a:t>
            </a:r>
            <a:r>
              <a:rPr lang="arn-CL" altLang="ru-RU" sz="2400" dirty="0" smtClean="0">
                <a:cs typeface="Times New Roman" pitchFamily="18" charset="0"/>
              </a:rPr>
              <a:t> </a:t>
            </a:r>
            <a:r>
              <a:rPr lang="arn-CL" altLang="ru-RU" sz="2400" dirty="0" smtClean="0">
                <a:cs typeface="Times New Roman" pitchFamily="18" charset="0"/>
                <a:hlinkClick r:id="rId4"/>
              </a:rPr>
              <a:t>http://cendop.bmstu.ru/</a:t>
            </a:r>
            <a:endParaRPr lang="ru-RU" altLang="ru-RU" sz="2400" dirty="0" smtClean="0"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sz="2400" dirty="0" smtClean="0">
                <a:cs typeface="Times New Roman" pitchFamily="18" charset="0"/>
              </a:rPr>
              <a:t>Контактное лицо: Сергеев Алексей Викторович</a:t>
            </a:r>
          </a:p>
          <a:p>
            <a:pPr algn="ctr">
              <a:lnSpc>
                <a:spcPct val="150000"/>
              </a:lnSpc>
            </a:pPr>
            <a:r>
              <a:rPr lang="ru-RU" altLang="ru-RU" sz="2400" dirty="0" err="1" smtClean="0">
                <a:cs typeface="Times New Roman" pitchFamily="18" charset="0"/>
              </a:rPr>
              <a:t>Аграфонова</a:t>
            </a:r>
            <a:r>
              <a:rPr lang="ru-RU" altLang="ru-RU" sz="2400" dirty="0" smtClean="0">
                <a:cs typeface="Times New Roman" pitchFamily="18" charset="0"/>
              </a:rPr>
              <a:t> Анна Алексеевна</a:t>
            </a:r>
          </a:p>
          <a:p>
            <a:endParaRPr lang="ru-RU" altLang="ru-RU" dirty="0" smtClean="0"/>
          </a:p>
        </p:txBody>
      </p:sp>
      <p:sp>
        <p:nvSpPr>
          <p:cNvPr id="30722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D6545C-9385-4A37-9E38-2D96DBDCED73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</TotalTime>
  <Words>427</Words>
  <Application>Microsoft Office PowerPoint</Application>
  <PresentationFormat>Экран (4:3)</PresentationFormat>
  <Paragraphs>68</Paragraphs>
  <Slides>7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Диаграмма Microsoft Excel</vt:lpstr>
      <vt:lpstr>Целевой набор  в МГТУ им. Н.Э.Баумана  в 2016 году</vt:lpstr>
      <vt:lpstr>Целевой приём в МГТУ им. Н. Э. Баумана  в 2009 - 2015 гг.</vt:lpstr>
      <vt:lpstr>Целевой приём в МГТУ им. Н. Э. Баумана в 2015 г.</vt:lpstr>
      <vt:lpstr>Вопросы целевого набора и обучения  в МГТУ им. Н. Э. Баумана:</vt:lpstr>
      <vt:lpstr>Предлагаемые направления дальнейшего развития целевого обучения:</vt:lpstr>
      <vt:lpstr>Программа «Новые кадры ОПК» - 2015 г.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«Теория и практика повышения точности измерения СВЧ- методом скорости горения ЭКС»</dc:title>
  <dc:creator>E-1</dc:creator>
  <cp:lastModifiedBy>Admin</cp:lastModifiedBy>
  <cp:revision>120</cp:revision>
  <cp:lastPrinted>2012-06-29T16:54:58Z</cp:lastPrinted>
  <dcterms:created xsi:type="dcterms:W3CDTF">2012-06-25T12:48:42Z</dcterms:created>
  <dcterms:modified xsi:type="dcterms:W3CDTF">2015-10-22T08:24:57Z</dcterms:modified>
</cp:coreProperties>
</file>